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DF364-8369-4C01-B045-0FF4EB59F41E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A2F03-6DA9-4006-AC25-94DF96DFC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875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324DDF-A814-438F-AB46-686F2FF7607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522460-2D30-4EDD-9698-A7C921C4829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F5D943-E7FA-4702-A910-6C309503DAC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209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B787-C818-4B94-AC1A-1F619181F80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046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54EBEC-911A-4B11-9F06-A4540BCD5A0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  <p:sp>
        <p:nvSpPr>
          <p:cNvPr id="210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0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77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14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9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001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9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777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57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88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546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9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6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85CD5-3EB3-451A-93ED-8F4578AAAA24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D706D-89C7-4485-8019-AA78B9F2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6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nSn2BLDwfQ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mplyscripts.com/" TargetMode="External"/><Relationship Id="rId2" Type="http://schemas.openxmlformats.org/officeDocument/2006/relationships/hyperlink" Target="http://www.imsdb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njohnston.com/products/read_outloud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Reading Comprehension and ASD</a:t>
            </a:r>
            <a:br>
              <a:rPr lang="en-US" dirty="0" smtClean="0"/>
            </a:br>
            <a:r>
              <a:rPr lang="en-US" dirty="0" smtClean="0"/>
              <a:t>Part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Pat Rakovic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5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Visualization through Writing and Drawing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Have students create their own visuals in response to a story assists them in story recall. </a:t>
            </a:r>
          </a:p>
          <a:p>
            <a:r>
              <a:rPr lang="en-US" dirty="0" smtClean="0"/>
              <a:t>It can be used as an anchor to help the student orally retell or write about the passage.</a:t>
            </a:r>
          </a:p>
          <a:p>
            <a:r>
              <a:rPr lang="en-US" dirty="0" smtClean="0"/>
              <a:t>Be careful about the drawings: Not all people on the spectrum have good fine motor skills and drawing skills. For those that don’t they might find the use of clip art to be helpful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1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Anaphoric Cuing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Students on the spectrum are unlikely to pause and clarify a word or phrase they do not understand while reading. They read on without realizing that they do not understand </a:t>
            </a:r>
          </a:p>
          <a:p>
            <a:r>
              <a:rPr lang="en-US" dirty="0" smtClean="0"/>
              <a:t>Difficulties with pronouns causes confusion.</a:t>
            </a:r>
          </a:p>
          <a:p>
            <a:r>
              <a:rPr lang="en-US" dirty="0" smtClean="0"/>
              <a:t>The reading skill called anaphoric cuing depends on the reader stopping to clarify the meaning of pronouns and understand to whom or what the pronoun refers to .</a:t>
            </a:r>
          </a:p>
          <a:p>
            <a:r>
              <a:rPr lang="en-US" dirty="0" smtClean="0"/>
              <a:t>The anaphoric cuing strategy uses a visual cue to </a:t>
            </a:r>
            <a:r>
              <a:rPr lang="en-US" smtClean="0"/>
              <a:t>prompt students to make the match.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69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Anaphoric Cuing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Anaphoric Cuing helps the student:</a:t>
            </a:r>
          </a:p>
          <a:p>
            <a:r>
              <a:rPr lang="en-US" dirty="0" smtClean="0"/>
              <a:t>Become more aware of self monitoring for understanding</a:t>
            </a:r>
          </a:p>
          <a:p>
            <a:r>
              <a:rPr lang="en-US" dirty="0" smtClean="0"/>
              <a:t>Teach student to question the text</a:t>
            </a:r>
          </a:p>
          <a:p>
            <a:r>
              <a:rPr lang="en-US" dirty="0" smtClean="0"/>
              <a:t>Improve students ability to ask and answer “ who” questions.</a:t>
            </a:r>
          </a:p>
          <a:p>
            <a:r>
              <a:rPr lang="en-US" dirty="0" smtClean="0"/>
              <a:t>It may  help with the understanding and use of pronouns in spoken language.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274638"/>
            <a:ext cx="6553200" cy="1782762"/>
          </a:xfrm>
        </p:spPr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Comprehension IDEA:   </a:t>
            </a:r>
            <a:br>
              <a:rPr lang="en-US" sz="4000" dirty="0" smtClean="0"/>
            </a:br>
            <a:r>
              <a:rPr lang="en-US" sz="4000" dirty="0" smtClean="0"/>
              <a:t>Roots</a:t>
            </a:r>
            <a:r>
              <a:rPr lang="en-US" sz="4000" dirty="0"/>
              <a:t>, Suffixes and Affixes=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apply </a:t>
            </a:r>
            <a:r>
              <a:rPr lang="en-US" sz="4000" dirty="0"/>
              <a:t>a formula to words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4419600"/>
          </a:xfrm>
          <a:solidFill>
            <a:srgbClr val="CC9900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Teach how to break words into parts and memorize roots, affixes and suffixes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Of all the strategies we used, Tom reported that this was </a:t>
            </a:r>
            <a:r>
              <a:rPr lang="en-US" i="1" dirty="0" smtClean="0"/>
              <a:t>the</a:t>
            </a:r>
            <a:r>
              <a:rPr lang="en-US" dirty="0" smtClean="0"/>
              <a:t> breakthrough for him.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As always, it is wise to start by breaking down the parts of words from the person’s area of intense interest, whether it is Star Wars or weather or trains</a:t>
            </a:r>
          </a:p>
        </p:txBody>
      </p:sp>
      <p:pic>
        <p:nvPicPr>
          <p:cNvPr id="77828" name="Picture 4" descr="C:\Users\emily\AppData\Local\Microsoft\Windows\Temporary Internet Files\Content.IE5\NQW7UYNG\MC90029068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065338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229600" cy="4114800"/>
          </a:xfrm>
          <a:solidFill>
            <a:srgbClr val="CC9900"/>
          </a:solidFill>
        </p:spPr>
        <p:txBody>
          <a:bodyPr/>
          <a:lstStyle/>
          <a:p>
            <a:pPr lvl="1" algn="ctr" eaLnBrk="1" hangingPunct="1">
              <a:lnSpc>
                <a:spcPct val="90000"/>
              </a:lnSpc>
              <a:buFontTx/>
              <a:buNone/>
            </a:pPr>
            <a:r>
              <a:rPr lang="en-US" sz="3600" dirty="0" smtClean="0"/>
              <a:t>Text organization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3200" dirty="0" smtClean="0"/>
              <a:t>Teach to </a:t>
            </a:r>
            <a:r>
              <a:rPr lang="en-US" sz="3200" b="1" dirty="0" smtClean="0"/>
              <a:t>preview text</a:t>
            </a:r>
            <a:r>
              <a:rPr lang="en-US" sz="3200" dirty="0" smtClean="0"/>
              <a:t> before diving into the book. 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3200" dirty="0" smtClean="0"/>
              <a:t>Find the </a:t>
            </a:r>
            <a:r>
              <a:rPr lang="en-US" sz="3200" b="1" dirty="0" smtClean="0"/>
              <a:t>visual clues-</a:t>
            </a:r>
            <a:r>
              <a:rPr lang="en-US" sz="3200" dirty="0" smtClean="0"/>
              <a:t> boldfaced words, definitions. chapter headings, pictures, the type of text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3200" dirty="0" smtClean="0"/>
              <a:t>Show the </a:t>
            </a:r>
            <a:r>
              <a:rPr lang="en-US" sz="3200" b="1" dirty="0" smtClean="0"/>
              <a:t>organization of text</a:t>
            </a:r>
            <a:r>
              <a:rPr lang="en-US" sz="3200" dirty="0" smtClean="0"/>
              <a:t> within chapters (show the author’s order)</a:t>
            </a:r>
          </a:p>
        </p:txBody>
      </p:sp>
      <p:pic>
        <p:nvPicPr>
          <p:cNvPr id="90115" name="Picture 3" descr="Book 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100" y="4356100"/>
            <a:ext cx="182880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Cloze procedure</a:t>
            </a:r>
          </a:p>
        </p:txBody>
      </p:sp>
      <p:sp>
        <p:nvSpPr>
          <p:cNvPr id="1024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	Does a cloze procedure really reveal how well a person reads and understands authentic text?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Full pages?</a:t>
            </a:r>
          </a:p>
          <a:p>
            <a:pPr lvl="1" eaLnBrk="1" hangingPunct="1"/>
            <a:r>
              <a:rPr lang="en-US" smtClean="0"/>
              <a:t>Chapters?</a:t>
            </a:r>
          </a:p>
          <a:p>
            <a:pPr lvl="1" eaLnBrk="1" hangingPunct="1"/>
            <a:r>
              <a:rPr lang="en-US" smtClean="0"/>
              <a:t>Whole books?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National Reading Panel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524000"/>
            <a:ext cx="7315200" cy="4495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Directly teach the skills used by good readers to those that are not good readers</a:t>
            </a:r>
          </a:p>
          <a:p>
            <a:r>
              <a:rPr lang="en-US" dirty="0" smtClean="0"/>
              <a:t>Carefully select techniques based on the age and abilities of the general education students being taught: It might be better for us to look at the pattern of the child’s ability.</a:t>
            </a:r>
          </a:p>
          <a:p>
            <a:r>
              <a:rPr lang="en-US" dirty="0" smtClean="0"/>
              <a:t>Story Mapping and graphic organizers may be promising.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949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04800"/>
            <a:ext cx="8534400" cy="1371600"/>
          </a:xfrm>
          <a:solidFill>
            <a:srgbClr val="CC9900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Promising Practices:</a:t>
            </a:r>
            <a:br>
              <a:rPr lang="en-US" sz="3600" dirty="0" smtClean="0"/>
            </a:br>
            <a:r>
              <a:rPr lang="en-US" sz="3600" dirty="0" smtClean="0"/>
              <a:t>How </a:t>
            </a:r>
            <a:r>
              <a:rPr lang="en-US" sz="3600" dirty="0"/>
              <a:t>is Vocabulary Best Taught</a:t>
            </a:r>
            <a:br>
              <a:rPr lang="en-US" sz="3600" dirty="0"/>
            </a:br>
            <a:r>
              <a:rPr lang="en-US" sz="3600" dirty="0"/>
              <a:t>to students with ASD? </a:t>
            </a:r>
            <a:endParaRPr lang="en-US" sz="3200" dirty="0"/>
          </a:p>
        </p:txBody>
      </p:sp>
      <p:sp>
        <p:nvSpPr>
          <p:cNvPr id="59392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981200"/>
            <a:ext cx="8458200" cy="4419600"/>
          </a:xfrm>
          <a:solidFill>
            <a:srgbClr val="CC9900"/>
          </a:solidFill>
        </p:spPr>
        <p:txBody>
          <a:bodyPr rtlCol="0">
            <a:normAutofit/>
          </a:bodyPr>
          <a:lstStyle/>
          <a:p>
            <a:pPr marL="381000" indent="-381000"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dirty="0"/>
          </a:p>
          <a:p>
            <a:pPr marL="381000" indent="-381000"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>
                <a:solidFill>
                  <a:schemeClr val="tx1"/>
                </a:solidFill>
              </a:rPr>
              <a:t>Direct, explicit instruction of unfamiliar or key words BEFORE reading (during or after are second choices). </a:t>
            </a:r>
          </a:p>
          <a:p>
            <a:pPr marL="381000" indent="-381000"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>
              <a:solidFill>
                <a:schemeClr val="tx1"/>
              </a:solidFill>
            </a:endParaRPr>
          </a:p>
          <a:p>
            <a:pPr marL="381000" indent="-381000"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>
                <a:solidFill>
                  <a:schemeClr val="tx1"/>
                </a:solidFill>
              </a:rPr>
              <a:t>Choose KEY words important to understanding that will be encountered often.  </a:t>
            </a:r>
          </a:p>
          <a:p>
            <a:pPr marL="381000" indent="-381000"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>
              <a:solidFill>
                <a:schemeClr val="tx1"/>
              </a:solidFill>
            </a:endParaRPr>
          </a:p>
          <a:p>
            <a:pPr marL="381000" indent="-381000"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>
                <a:solidFill>
                  <a:schemeClr val="tx1"/>
                </a:solidFill>
              </a:rPr>
              <a:t>Focus on words with multiple meanings.</a:t>
            </a:r>
          </a:p>
          <a:p>
            <a:pPr marL="381000" indent="-381000"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>
              <a:solidFill>
                <a:schemeClr val="tx1"/>
              </a:solidFill>
            </a:endParaRPr>
          </a:p>
          <a:p>
            <a:pPr marL="381000" indent="-381000"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>
                <a:solidFill>
                  <a:schemeClr val="tx1"/>
                </a:solidFill>
              </a:rPr>
              <a:t>Homographs: Words that look alike but don’t sound alike. </a:t>
            </a:r>
          </a:p>
          <a:p>
            <a:pPr marL="381000" indent="-381000"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>
                <a:solidFill>
                  <a:schemeClr val="tx1"/>
                </a:solidFill>
              </a:rPr>
              <a:t>She had a tear in her eye when she got a tear in her dress.</a:t>
            </a:r>
          </a:p>
        </p:txBody>
      </p:sp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609600" y="6400800"/>
            <a:ext cx="8077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58200" cy="1143000"/>
          </a:xfrm>
          <a:solidFill>
            <a:srgbClr val="CC9900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/>
              <a:t>Comprehension </a:t>
            </a:r>
            <a:r>
              <a:rPr lang="en-US" sz="3600" dirty="0" smtClean="0"/>
              <a:t>IDEA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The Synonym Strategy</a:t>
            </a:r>
            <a:endParaRPr lang="en-US" sz="3600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Grows vocabulary, self-monitoring, pre-reading skills, multiple meanings, parts of speech</a:t>
            </a:r>
          </a:p>
          <a:p>
            <a:pPr eaLnBrk="1" hangingPunct="1"/>
            <a:r>
              <a:rPr lang="en-US" smtClean="0"/>
              <a:t>A tool to instantly clarify word meanings- without a “dictionary”</a:t>
            </a:r>
          </a:p>
          <a:p>
            <a:pPr eaLnBrk="1" hangingPunct="1"/>
            <a:r>
              <a:rPr lang="en-US" smtClean="0"/>
              <a:t>User-friendly and fast </a:t>
            </a:r>
          </a:p>
          <a:p>
            <a:pPr eaLnBrk="1" hangingPunct="1"/>
            <a:r>
              <a:rPr lang="en-US" smtClean="0"/>
              <a:t>Takes the dic-straction out of the equation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Visual Strategies</a:t>
            </a:r>
          </a:p>
        </p:txBody>
      </p:sp>
      <p:sp>
        <p:nvSpPr>
          <p:cNvPr id="149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Highlighting </a:t>
            </a:r>
          </a:p>
          <a:p>
            <a:pPr lvl="1" eaLnBrk="1" hangingPunct="1"/>
            <a:r>
              <a:rPr lang="en-US" smtClean="0"/>
              <a:t>Removable highlight tape</a:t>
            </a:r>
          </a:p>
          <a:p>
            <a:pPr lvl="1" eaLnBrk="1" hangingPunct="1"/>
            <a:r>
              <a:rPr lang="en-US" smtClean="0"/>
              <a:t>Buy used books already highlighted</a:t>
            </a:r>
          </a:p>
          <a:p>
            <a:pPr eaLnBrk="1" hangingPunct="1"/>
            <a:endParaRPr lang="en-US" smtClean="0"/>
          </a:p>
        </p:txBody>
      </p:sp>
      <p:pic>
        <p:nvPicPr>
          <p:cNvPr id="149508" name="Picture 4" descr="C:\Users\emily\AppData\Local\Microsoft\Windows\Temporary Internet Files\Content.IE5\ZF8XI792\MP91022092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683000"/>
            <a:ext cx="41910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00025"/>
            <a:ext cx="7605713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Use of Video to </a:t>
            </a:r>
            <a:r>
              <a:rPr lang="en-US" dirty="0"/>
              <a:t>S</a:t>
            </a:r>
            <a:r>
              <a:rPr lang="en-US" dirty="0" smtClean="0"/>
              <a:t>upport 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http://www.youtube.com/watch?v=InSn2BLDwfQ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348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/>
              <a:t>While reading:</a:t>
            </a:r>
            <a:br>
              <a:rPr lang="en-US" sz="4000" dirty="0"/>
            </a:br>
            <a:r>
              <a:rPr lang="en-US" sz="4000" dirty="0" smtClean="0"/>
              <a:t>Teach Self-monitoring of Understanding</a:t>
            </a:r>
            <a:endParaRPr lang="en-US" sz="4000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  <a:solidFill>
            <a:srgbClr val="CC9900"/>
          </a:solidFill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Highlight </a:t>
            </a:r>
          </a:p>
          <a:p>
            <a:pPr eaLnBrk="1" hangingPunct="1"/>
            <a:r>
              <a:rPr lang="en-US" dirty="0" smtClean="0"/>
              <a:t>Draw</a:t>
            </a:r>
          </a:p>
          <a:p>
            <a:pPr eaLnBrk="1" hangingPunct="1"/>
            <a:r>
              <a:rPr lang="en-US" dirty="0" smtClean="0"/>
              <a:t>Fill in graphic organizers</a:t>
            </a:r>
          </a:p>
          <a:p>
            <a:pPr eaLnBrk="1" hangingPunct="1"/>
            <a:r>
              <a:rPr lang="en-US" dirty="0" smtClean="0"/>
              <a:t>Look for answers to questions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3074" name="Picture 2" descr="http://web.me.com/marydefalco/reading2/13.Graphic_Org.,_Reciprocal_Teaching,_Programs._files/Hand%20assess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524000"/>
            <a:ext cx="3390900" cy="500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rgbClr val="CC9900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 Comprehension IDEA: Media </a:t>
            </a:r>
            <a:r>
              <a:rPr lang="en-US" sz="4000" dirty="0"/>
              <a:t>Strategies 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solidFill>
            <a:srgbClr val="CC9900"/>
          </a:solidFill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Show movies before reading books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Read plays before reading books 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i="1" dirty="0" smtClean="0">
                <a:hlinkClick r:id="rId2"/>
              </a:rPr>
              <a:t>www.imsdb.com</a:t>
            </a:r>
            <a:r>
              <a:rPr lang="en-US" dirty="0" smtClean="0"/>
              <a:t> 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i="1" dirty="0" smtClean="0">
                <a:hlinkClick r:id="rId3"/>
              </a:rPr>
              <a:t>www.simply</a:t>
            </a:r>
            <a:r>
              <a:rPr lang="en-US" b="1" i="1" dirty="0" smtClean="0">
                <a:hlinkClick r:id="rId3"/>
              </a:rPr>
              <a:t>scripts</a:t>
            </a:r>
            <a:r>
              <a:rPr lang="en-US" i="1" dirty="0" smtClean="0">
                <a:hlinkClick r:id="rId3"/>
              </a:rPr>
              <a:t>.com</a:t>
            </a:r>
            <a:endParaRPr lang="en-US" i="1" dirty="0" smtClean="0"/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Summarize and sequence the events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Analyze the plot, characters, themes &amp; vocabulary before looking at the same elements in text.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Turn on the closed captions on the TV “mapping of speech onto print” </a:t>
            </a:r>
          </a:p>
        </p:txBody>
      </p:sp>
      <p:pic>
        <p:nvPicPr>
          <p:cNvPr id="151556" name="Picture 4" descr="C:\Users\emily\AppData\Local\Microsoft\Windows\Temporary Internet Files\Content.IE5\ZF8XI792\MC90019885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143000"/>
            <a:ext cx="20859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7" name="Picture 5" descr="C:\Users\emily\AppData\Local\Microsoft\Windows\Temporary Internet Files\Content.IE5\NQW7UYNG\MC900343199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09800"/>
            <a:ext cx="11525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Commercial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SRA corrective reading</a:t>
            </a:r>
          </a:p>
          <a:p>
            <a:r>
              <a:rPr lang="en-US" dirty="0" err="1" smtClean="0"/>
              <a:t>Lindamood</a:t>
            </a:r>
            <a:r>
              <a:rPr lang="en-US" dirty="0" smtClean="0"/>
              <a:t> Bell’s Visualizing and Verbalizing</a:t>
            </a:r>
          </a:p>
          <a:p>
            <a:pPr lvl="1"/>
            <a:r>
              <a:rPr lang="en-US" dirty="0" smtClean="0"/>
              <a:t>There is research on this methodology that is specific to students on the spectrum</a:t>
            </a:r>
          </a:p>
          <a:p>
            <a:r>
              <a:rPr lang="en-US" dirty="0" smtClean="0"/>
              <a:t>Computer Assisted Instruction</a:t>
            </a:r>
          </a:p>
          <a:p>
            <a:pPr lvl="1"/>
            <a:r>
              <a:rPr lang="en-US" dirty="0" smtClean="0"/>
              <a:t>Greater interest and motivation</a:t>
            </a:r>
          </a:p>
          <a:p>
            <a:pPr lvl="1"/>
            <a:r>
              <a:rPr lang="en-US" dirty="0" smtClean="0"/>
              <a:t>More time spent reading</a:t>
            </a:r>
          </a:p>
          <a:p>
            <a:pPr lvl="1"/>
            <a:r>
              <a:rPr lang="en-US" dirty="0" smtClean="0"/>
              <a:t>Visuals with vocabulary word</a:t>
            </a:r>
          </a:p>
          <a:p>
            <a:r>
              <a:rPr lang="en-US" dirty="0" smtClean="0"/>
              <a:t>Read: </a:t>
            </a:r>
            <a:r>
              <a:rPr lang="en-US" dirty="0" err="1" smtClean="0"/>
              <a:t>Outloud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://www.donjohnston.com/products/read_outloud/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942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Comprehension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76400"/>
            <a:ext cx="7315200" cy="48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Research shows that the following strategies improve reading comprehension for students with ASD ( research is not extensive!)</a:t>
            </a:r>
          </a:p>
          <a:p>
            <a:r>
              <a:rPr lang="en-US" dirty="0" err="1" smtClean="0"/>
              <a:t>Preteach</a:t>
            </a:r>
            <a:r>
              <a:rPr lang="en-US" dirty="0" smtClean="0"/>
              <a:t> basic factual concepts</a:t>
            </a:r>
          </a:p>
          <a:p>
            <a:r>
              <a:rPr lang="en-US" dirty="0" smtClean="0"/>
              <a:t>“ Primer paragraphs” to present facts</a:t>
            </a:r>
          </a:p>
          <a:p>
            <a:r>
              <a:rPr lang="en-US" dirty="0" smtClean="0"/>
              <a:t>Multiple thematic exposure</a:t>
            </a:r>
          </a:p>
          <a:p>
            <a:r>
              <a:rPr lang="en-US" dirty="0" smtClean="0"/>
              <a:t>Notice and relate content to title</a:t>
            </a:r>
          </a:p>
          <a:p>
            <a:r>
              <a:rPr lang="en-US" dirty="0" smtClean="0"/>
              <a:t>Visualizing through drawing and writing</a:t>
            </a:r>
          </a:p>
          <a:p>
            <a:r>
              <a:rPr lang="en-US" dirty="0" smtClean="0"/>
              <a:t>Explicit instruction of idioms</a:t>
            </a:r>
          </a:p>
          <a:p>
            <a:r>
              <a:rPr lang="en-US" dirty="0" smtClean="0"/>
              <a:t>Anaphoric cuing ( resolution of ambiguity of pronouns)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816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to 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Wahlberg found that some people with ASD make bizarre or incorrect connections </a:t>
            </a:r>
          </a:p>
          <a:p>
            <a:r>
              <a:rPr lang="en-US" dirty="0" smtClean="0"/>
              <a:t>The traditional KWL does not work as the K is too broad for the student on the ASD spectrum</a:t>
            </a:r>
          </a:p>
          <a:p>
            <a:r>
              <a:rPr lang="en-US" dirty="0" smtClean="0"/>
              <a:t>Relating the title to the text</a:t>
            </a:r>
          </a:p>
          <a:p>
            <a:pPr lvl="1"/>
            <a:r>
              <a:rPr lang="en-US" dirty="0" smtClean="0"/>
              <a:t>Provide a clear title for a passage that does not have a title</a:t>
            </a:r>
          </a:p>
          <a:p>
            <a:pPr lvl="1"/>
            <a:r>
              <a:rPr lang="en-US" dirty="0" smtClean="0"/>
              <a:t>Prepare a primer passage that contains all of the main ideas of the passage to be read</a:t>
            </a:r>
          </a:p>
          <a:p>
            <a:pPr lvl="1"/>
            <a:r>
              <a:rPr lang="en-US" dirty="0" smtClean="0"/>
              <a:t>After reading, discuss with the reader how the primer passage, the title , and the passage itself all relate to one another.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015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00025"/>
            <a:ext cx="7453313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Pre-teach Basic Practical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information provided in advance can shift foundational ideas from the unknown to the known, improving familiarity. Familiar material is easier to read and understand.</a:t>
            </a:r>
          </a:p>
          <a:p>
            <a:r>
              <a:rPr lang="en-US" dirty="0" smtClean="0"/>
              <a:t>For narratives, provide relevant facts that are central to the plot, setting, characters, conflict, emotional content, or historical context of a story. </a:t>
            </a:r>
          </a:p>
          <a:p>
            <a:r>
              <a:rPr lang="en-US" dirty="0" smtClean="0"/>
              <a:t>For expository text provide and discuss key ideas that you want the reader to learn from the material before reading.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95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Primer Passages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95400"/>
            <a:ext cx="7772400" cy="4724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primer passage is a basic, facts only passage that creates concrete understanding of the main elements of a story. The primer passage is a summary of the story to be read before reading the story.</a:t>
            </a:r>
          </a:p>
          <a:p>
            <a:r>
              <a:rPr lang="en-US" dirty="0" smtClean="0"/>
              <a:t>It ‘primes’  the reader to understand the material by including explanations that clarify central concepts and the meaning of key vocabulary words.</a:t>
            </a:r>
          </a:p>
          <a:p>
            <a:r>
              <a:rPr lang="en-US" dirty="0" smtClean="0"/>
              <a:t>The key is to keep the primer material succinct and relevant.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8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of a lesson with primer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teacher prepares a short passage on transparency, whiteboard or </a:t>
            </a:r>
            <a:r>
              <a:rPr lang="en-US" dirty="0" err="1" smtClean="0"/>
              <a:t>smartboard</a:t>
            </a:r>
            <a:endParaRPr lang="en-US" dirty="0" smtClean="0"/>
          </a:p>
          <a:p>
            <a:r>
              <a:rPr lang="en-US" dirty="0" smtClean="0"/>
              <a:t>The teacher and students read it together.</a:t>
            </a:r>
          </a:p>
          <a:p>
            <a:r>
              <a:rPr lang="en-US" dirty="0" smtClean="0"/>
              <a:t>The students identify key words and the teacher underlines them and as a group work together to clarify the meaning of the words.</a:t>
            </a:r>
          </a:p>
          <a:p>
            <a:r>
              <a:rPr lang="en-US" dirty="0" smtClean="0"/>
              <a:t>Finally the group writes a one or two sentence summary of the passage that includes the key word.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56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Thematic Exposure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related narratives to crease a solid fact base that helps students make text to text connections to improve understanding.</a:t>
            </a:r>
          </a:p>
          <a:p>
            <a:r>
              <a:rPr lang="en-US" dirty="0" smtClean="0"/>
              <a:t>Choose at least one selection to serve as a primer passage, basic and easy for the reader to understand, at the student's independent reading level.</a:t>
            </a:r>
          </a:p>
          <a:p>
            <a:r>
              <a:rPr lang="en-US" dirty="0" smtClean="0"/>
              <a:t>Ask student to draw pictures or write about each story after it is read.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89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Instruction of Idioms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19200"/>
            <a:ext cx="73152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Select common idioms </a:t>
            </a:r>
          </a:p>
          <a:p>
            <a:r>
              <a:rPr lang="en-US" dirty="0" smtClean="0"/>
              <a:t>Relevant idioms ( those that are found in the curriculum and selected readings</a:t>
            </a:r>
          </a:p>
          <a:p>
            <a:r>
              <a:rPr lang="en-US" dirty="0" smtClean="0"/>
              <a:t>Make a distinction between idioms that our outdated and those that are currently used. ( bee’s knees/cool)</a:t>
            </a:r>
          </a:p>
          <a:p>
            <a:r>
              <a:rPr lang="en-US" dirty="0" smtClean="0"/>
              <a:t>Use materials that compare both the literal and the figurative meanings of an idiom. Materials with a picture are a plus</a:t>
            </a:r>
          </a:p>
          <a:p>
            <a:r>
              <a:rPr lang="en-US" dirty="0" smtClean="0"/>
              <a:t>When reading text model the opportunity to guess the meaning of an idiom by looking for context clues before looking for the real answer. Teach this strategy to the students.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5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1181</Words>
  <Application>Microsoft Office PowerPoint</Application>
  <PresentationFormat>On-screen Show (4:3)</PresentationFormat>
  <Paragraphs>125</Paragraphs>
  <Slides>22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Reading Comprehension and ASD Part 2</vt:lpstr>
      <vt:lpstr>Use of Video to Support Comprehension</vt:lpstr>
      <vt:lpstr>Comprehension Strategies</vt:lpstr>
      <vt:lpstr>Preparing to Read</vt:lpstr>
      <vt:lpstr>Pre-teach Basic Practical Concepts</vt:lpstr>
      <vt:lpstr>Use of Primer Passages</vt:lpstr>
      <vt:lpstr>Sample of a lesson with primer passage</vt:lpstr>
      <vt:lpstr>Multiple Thematic Exposure</vt:lpstr>
      <vt:lpstr>Explicit Instruction of Idioms</vt:lpstr>
      <vt:lpstr>Visualization through Writing and Drawing</vt:lpstr>
      <vt:lpstr>Anaphoric Cuing</vt:lpstr>
      <vt:lpstr>Anaphoric Cuing</vt:lpstr>
      <vt:lpstr>Comprehension IDEA:    Roots, Suffixes and Affixes=  apply a formula to words</vt:lpstr>
      <vt:lpstr>PowerPoint Presentation</vt:lpstr>
      <vt:lpstr>Cloze procedure</vt:lpstr>
      <vt:lpstr>The National Reading Panel Recommendations</vt:lpstr>
      <vt:lpstr>Promising Practices: How is Vocabulary Best Taught to students with ASD? </vt:lpstr>
      <vt:lpstr>Comprehension IDEA  The Synonym Strategy</vt:lpstr>
      <vt:lpstr>Visual Strategies</vt:lpstr>
      <vt:lpstr>While reading: Teach Self-monitoring of Understanding</vt:lpstr>
      <vt:lpstr> Comprehension IDEA: Media Strategies  </vt:lpstr>
      <vt:lpstr>Some Commercial Products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Comprehension and ASD Part 2</dc:title>
  <dc:creator>Patricia</dc:creator>
  <cp:lastModifiedBy>Patricia</cp:lastModifiedBy>
  <cp:revision>2</cp:revision>
  <dcterms:created xsi:type="dcterms:W3CDTF">2012-02-26T16:37:43Z</dcterms:created>
  <dcterms:modified xsi:type="dcterms:W3CDTF">2012-02-26T16:43:07Z</dcterms:modified>
</cp:coreProperties>
</file>